
<file path=[Content_Types].xml><?xml version="1.0" encoding="utf-8"?>
<Types xmlns="http://schemas.openxmlformats.org/package/2006/content-types">
  <Default Extension="png" ContentType="image/png"/>
  <Default Extension="bmp" ContentType="image/bmp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3" r:id="rId2"/>
  </p:sldMasterIdLst>
  <p:notesMasterIdLst>
    <p:notesMasterId r:id="rId24"/>
  </p:notesMasterIdLst>
  <p:sldIdLst>
    <p:sldId id="256" r:id="rId3"/>
    <p:sldId id="261" r:id="rId4"/>
    <p:sldId id="274" r:id="rId5"/>
    <p:sldId id="273" r:id="rId6"/>
    <p:sldId id="271" r:id="rId7"/>
    <p:sldId id="275" r:id="rId8"/>
    <p:sldId id="278" r:id="rId9"/>
    <p:sldId id="279" r:id="rId10"/>
    <p:sldId id="285" r:id="rId11"/>
    <p:sldId id="287" r:id="rId12"/>
    <p:sldId id="286" r:id="rId13"/>
    <p:sldId id="282" r:id="rId14"/>
    <p:sldId id="277" r:id="rId15"/>
    <p:sldId id="281" r:id="rId16"/>
    <p:sldId id="283" r:id="rId17"/>
    <p:sldId id="284" r:id="rId18"/>
    <p:sldId id="288" r:id="rId19"/>
    <p:sldId id="290" r:id="rId20"/>
    <p:sldId id="289" r:id="rId21"/>
    <p:sldId id="276" r:id="rId22"/>
    <p:sldId id="267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898AE"/>
    <a:srgbClr val="C2D4E0"/>
    <a:srgbClr val="F0F5F9"/>
    <a:srgbClr val="ECF2F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14734" autoAdjust="0"/>
    <p:restoredTop sz="94660"/>
  </p:normalViewPr>
  <p:slideViewPr>
    <p:cSldViewPr>
      <p:cViewPr>
        <p:scale>
          <a:sx n="100" d="100"/>
          <a:sy n="100" d="100"/>
        </p:scale>
        <p:origin x="-570" y="-2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theme" Target="theme/theme1.xml"/></Relationships>
</file>

<file path=ppt/media/image1.png>
</file>

<file path=ppt/media/image10.bmp>
</file>

<file path=ppt/media/image12.pn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bmp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115040-15C3-4DED-B5BD-4E0F57997FA2}" type="datetimeFigureOut">
              <a:rPr lang="en-US" smtClean="0"/>
              <a:pPr/>
              <a:t>11/2/2010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46CF389-AEE6-4083-8006-273D0B820E6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799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7663" y="1905001"/>
            <a:ext cx="7683913" cy="1523497"/>
          </a:xfrm>
        </p:spPr>
        <p:txBody>
          <a:bodyPr anchor="ctr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27662" y="4343401"/>
            <a:ext cx="7683914" cy="46325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ustom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996366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Layout - Title and Conten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 flip="none" rotWithShape="1"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ck Notes slide Layout">
    <p:bg bwMode="black"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white"/>
        <p:txBody>
          <a:bodyPr/>
          <a:lstStyle>
            <a:lvl1pPr>
              <a:defRPr>
                <a:gradFill>
                  <a:gsLst>
                    <a:gs pos="417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 bwMode="white">
          <a:xfrm>
            <a:off x="389436" y="1447800"/>
            <a:ext cx="8363938" cy="2000548"/>
          </a:xfrm>
        </p:spPr>
        <p:txBody>
          <a:bodyPr/>
          <a:lstStyle>
            <a:lvl1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1pPr>
            <a:lvl2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2pPr>
            <a:lvl3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3pPr>
            <a:lvl4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4pPr>
            <a:lvl5pPr>
              <a:buClr>
                <a:srgbClr val="FFFFFF"/>
              </a:buClr>
              <a:buSzPct val="70000"/>
              <a:buFont typeface="Wingdings" pitchFamily="2" charset="2"/>
              <a:buChar char="l"/>
              <a:defRPr>
                <a:gradFill>
                  <a:gsLst>
                    <a:gs pos="0">
                      <a:srgbClr val="FFFFFF"/>
                    </a:gs>
                    <a:gs pos="86000">
                      <a:srgbClr val="FFFFFF"/>
                    </a:gs>
                  </a:gsLst>
                  <a:lin ang="5400000" scaled="0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1" y="6238877"/>
            <a:ext cx="9144001" cy="619125"/>
          </a:xfrm>
          <a:solidFill>
            <a:srgbClr val="FFFF99"/>
          </a:solidFill>
        </p:spPr>
        <p:txBody>
          <a:bodyPr wrap="square" lIns="152394" tIns="76197" rIns="152394" bIns="76197" anchor="b" anchorCtr="0">
            <a:noAutofit/>
          </a:bodyPr>
          <a:lstStyle>
            <a:lvl1pPr algn="r">
              <a:buFont typeface="Arial" pitchFamily="34" charset="0"/>
              <a:buNone/>
              <a:defRPr spc="-50" baseline="0">
                <a:gradFill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5400000" scaled="0"/>
                </a:gradFill>
                <a:effectLst/>
                <a:latin typeface="Segoe UI" pitchFamily="34" charset="0"/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se for slides with Software 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389438" y="1905005"/>
            <a:ext cx="8363937" cy="2108269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Demo, Video etc. &quot;special&quot; slides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17213" y="391111"/>
            <a:ext cx="6994362" cy="1523494"/>
          </a:xfrm>
        </p:spPr>
        <p:txBody>
          <a:bodyPr anchor="ctr" anchorCtr="0">
            <a:noAutofit/>
          </a:bodyPr>
          <a:lstStyle>
            <a:lvl1pPr>
              <a:lnSpc>
                <a:spcPct val="90000"/>
              </a:lnSpc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9777" y="4724401"/>
            <a:ext cx="6994363" cy="461665"/>
          </a:xfr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gradFill>
                  <a:gsLst>
                    <a:gs pos="0">
                      <a:schemeClr val="tx1"/>
                    </a:gs>
                    <a:gs pos="86000">
                      <a:schemeClr val="tx1"/>
                    </a:gs>
                  </a:gsLst>
                  <a:lin ang="5400000" scaled="0"/>
                </a:gra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85405" y="3040956"/>
            <a:ext cx="6126171" cy="1378644"/>
          </a:xfrm>
        </p:spPr>
        <p:txBody>
          <a:bodyPr anchor="t" anchorCtr="0">
            <a:noAutofit/>
            <a:scene3d>
              <a:camera prst="orthographicFront"/>
              <a:lightRig rig="flat" dir="t"/>
            </a:scene3d>
            <a:sp3d>
              <a:contourClr>
                <a:schemeClr val="tx2"/>
              </a:contourClr>
            </a:sp3d>
          </a:bodyPr>
          <a:lstStyle>
            <a:lvl1pPr marL="0" indent="0" algn="l">
              <a:buFont typeface="Arial" pitchFamily="34" charset="0"/>
              <a:buNone/>
              <a:defRPr kumimoji="0" lang="en-US" sz="10000" b="0" i="1" u="none" strike="noStrike" kern="1200" cap="none" spc="-642" normalizeH="0" baseline="0" noProof="0" dirty="0" smtClean="0">
                <a:ln w="11430"/>
                <a:gradFill>
                  <a:gsLst>
                    <a:gs pos="0">
                      <a:schemeClr val="tx1"/>
                    </a:gs>
                    <a:gs pos="88000">
                      <a:schemeClr val="tx1"/>
                    </a:gs>
                  </a:gsLst>
                  <a:lin ang="5400000"/>
                </a:gradFill>
                <a:effectLst/>
                <a:uLnTx/>
                <a:uFillTx/>
                <a:latin typeface="+mj-lt"/>
                <a:ea typeface="+mn-ea"/>
                <a:cs typeface="+mn-cs"/>
              </a:defRPr>
            </a:lvl1pPr>
          </a:lstStyle>
          <a:p>
            <a:pPr lvl="0"/>
            <a:r>
              <a:rPr lang="en-US" dirty="0" smtClean="0"/>
              <a:t>click to…</a:t>
            </a:r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389436" y="1447800"/>
            <a:ext cx="8363938" cy="20005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9436" y="1447800"/>
            <a:ext cx="8363938" cy="2000548"/>
          </a:xfrm>
        </p:spPr>
        <p:txBody>
          <a:bodyPr/>
          <a:lstStyle>
            <a:lvl1pPr>
              <a:lnSpc>
                <a:spcPct val="90000"/>
              </a:lnSpc>
              <a:defRPr/>
            </a:lvl1pPr>
            <a:lvl2pPr>
              <a:lnSpc>
                <a:spcPct val="90000"/>
              </a:lnSpc>
              <a:defRPr/>
            </a:lvl2pPr>
            <a:lvl3pPr>
              <a:lnSpc>
                <a:spcPct val="90000"/>
              </a:lnSpc>
              <a:defRPr/>
            </a:lvl3pPr>
            <a:lvl4pPr>
              <a:lnSpc>
                <a:spcPct val="90000"/>
              </a:lnSpc>
              <a:defRPr/>
            </a:lvl4pPr>
            <a:lvl5pPr>
              <a:lnSpc>
                <a:spcPct val="90000"/>
              </a:lnSpc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9436" y="1447800"/>
            <a:ext cx="4115872" cy="1742015"/>
          </a:xfrm>
        </p:spPr>
        <p:txBody>
          <a:bodyPr/>
          <a:lstStyle>
            <a:lvl1pPr marL="339976" indent="-339976">
              <a:lnSpc>
                <a:spcPct val="90000"/>
              </a:lnSpc>
              <a:defRPr sz="2800"/>
            </a:lvl1pPr>
            <a:lvl2pPr marL="673338" indent="-325424">
              <a:lnSpc>
                <a:spcPct val="90000"/>
              </a:lnSpc>
              <a:defRPr sz="2400"/>
            </a:lvl2pPr>
            <a:lvl3pPr marL="953785" indent="-288384">
              <a:lnSpc>
                <a:spcPct val="90000"/>
              </a:lnSpc>
              <a:defRPr sz="2000"/>
            </a:lvl3pPr>
            <a:lvl4pPr marL="1227618" indent="-273833">
              <a:lnSpc>
                <a:spcPct val="90000"/>
              </a:lnSpc>
              <a:defRPr sz="1800"/>
            </a:lvl4pPr>
            <a:lvl5pPr marL="1516002" indent="-280447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37501" y="1447800"/>
            <a:ext cx="4115872" cy="1742015"/>
          </a:xfrm>
        </p:spPr>
        <p:txBody>
          <a:bodyPr/>
          <a:lstStyle>
            <a:lvl1pPr marL="347914" indent="-347914">
              <a:lnSpc>
                <a:spcPct val="90000"/>
              </a:lnSpc>
              <a:defRPr sz="2800"/>
            </a:lvl1pPr>
            <a:lvl2pPr marL="673338" indent="-339976">
              <a:lnSpc>
                <a:spcPct val="90000"/>
              </a:lnSpc>
              <a:defRPr sz="2400"/>
            </a:lvl2pPr>
            <a:lvl3pPr marL="961722" indent="-302936">
              <a:lnSpc>
                <a:spcPct val="90000"/>
              </a:lnSpc>
              <a:defRPr sz="2000"/>
            </a:lvl3pPr>
            <a:lvl4pPr marL="1227618" indent="-265896">
              <a:lnSpc>
                <a:spcPct val="90000"/>
              </a:lnSpc>
              <a:defRPr sz="1800"/>
            </a:lvl4pPr>
            <a:lvl5pPr marL="1516002" indent="-273833">
              <a:lnSpc>
                <a:spcPct val="90000"/>
              </a:lnSpc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000" y="2133600"/>
            <a:ext cx="4114800" cy="1537344"/>
          </a:xfrm>
        </p:spPr>
        <p:txBody>
          <a:bodyPr/>
          <a:lstStyle>
            <a:lvl1pPr marL="281770" indent="-281770">
              <a:defRPr sz="2300"/>
            </a:lvl1pPr>
            <a:lvl2pPr marL="562218" indent="-265896">
              <a:defRPr sz="2000"/>
            </a:lvl2pPr>
            <a:lvl3pPr marL="813562" indent="-243407">
              <a:defRPr sz="1800"/>
            </a:lvl3pPr>
            <a:lvl4pPr marL="1050354" indent="-228856">
              <a:defRPr sz="1700"/>
            </a:lvl4pPr>
            <a:lvl5pPr marL="1279210" indent="-206367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37501" y="1411553"/>
            <a:ext cx="4115872" cy="346249"/>
          </a:xfrm>
        </p:spPr>
        <p:txBody>
          <a:bodyPr anchor="b"/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2500" b="1"/>
            </a:lvl1pPr>
            <a:lvl2pPr marL="457182" indent="0">
              <a:buNone/>
              <a:defRPr sz="2000" b="1"/>
            </a:lvl2pPr>
            <a:lvl3pPr marL="914363" indent="0">
              <a:buNone/>
              <a:defRPr sz="1800" b="1"/>
            </a:lvl3pPr>
            <a:lvl4pPr marL="1371545" indent="0">
              <a:buNone/>
              <a:defRPr sz="1600" b="1"/>
            </a:lvl4pPr>
            <a:lvl5pPr marL="1828727" indent="0">
              <a:buNone/>
              <a:defRPr sz="1600" b="1"/>
            </a:lvl5pPr>
            <a:lvl6pPr marL="2285909" indent="0">
              <a:buNone/>
              <a:defRPr sz="1600" b="1"/>
            </a:lvl6pPr>
            <a:lvl7pPr marL="2743090" indent="0">
              <a:buNone/>
              <a:defRPr sz="1600" b="1"/>
            </a:lvl7pPr>
            <a:lvl8pPr marL="3200272" indent="0">
              <a:buNone/>
              <a:defRPr sz="1600" b="1"/>
            </a:lvl8pPr>
            <a:lvl9pPr marL="3657454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37501" y="2133601"/>
            <a:ext cx="4115872" cy="1578619"/>
          </a:xfrm>
        </p:spPr>
        <p:txBody>
          <a:bodyPr/>
          <a:lstStyle>
            <a:lvl1pPr marL="296321" indent="-296321">
              <a:defRPr sz="2300"/>
            </a:lvl1pPr>
            <a:lvl2pPr marL="570155" indent="-273833">
              <a:defRPr sz="2000"/>
            </a:lvl2pPr>
            <a:lvl3pPr marL="821499" indent="-244730">
              <a:defRPr sz="1800"/>
            </a:lvl3pPr>
            <a:lvl4pPr marL="1050354" indent="-236793">
              <a:defRPr sz="1700"/>
            </a:lvl4pPr>
            <a:lvl5pPr marL="1279210" indent="-220919">
              <a:defRPr sz="17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ALKIN - Prints in GRAYSCAL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8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0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6" y="1447800"/>
            <a:ext cx="8363937" cy="200054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 smtClean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460375" indent="-4603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5"/>
        </a:buBlip>
        <a:defRPr sz="32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1pPr>
      <a:lvl2pPr marL="855663" indent="-395288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8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2pPr>
      <a:lvl3pPr marL="1258888" indent="-40322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4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3pPr>
      <a:lvl4pPr marL="1604963" indent="-346075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4pPr>
      <a:lvl5pPr marL="1941513" indent="-336550" algn="l" defTabSz="914363" rtl="0" eaLnBrk="1" latinLnBrk="0" hangingPunct="1">
        <a:lnSpc>
          <a:spcPct val="90000"/>
        </a:lnSpc>
        <a:spcBef>
          <a:spcPct val="20000"/>
        </a:spcBef>
        <a:buSzPct val="90000"/>
        <a:buFontTx/>
        <a:buBlip>
          <a:blip r:embed="rId16"/>
        </a:buBlip>
        <a:defRPr sz="2000" kern="1200">
          <a:gradFill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</a:gra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hite rectangle.png"/>
          <p:cNvPicPr>
            <a:picLocks noChangeAspect="1"/>
          </p:cNvPicPr>
          <p:nvPr/>
        </p:nvPicPr>
        <p:blipFill>
          <a:blip r:embed="rId4"/>
          <a:srcRect b="10453"/>
          <a:stretch>
            <a:fillRect/>
          </a:stretch>
        </p:blipFill>
        <p:spPr>
          <a:xfrm>
            <a:off x="0" y="1299706"/>
            <a:ext cx="9144000" cy="5558294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9436" y="228601"/>
            <a:ext cx="8363938" cy="6093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9437" y="1905003"/>
            <a:ext cx="8363936" cy="210826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74" r:id="rId1"/>
  </p:sldLayoutIdLst>
  <p:transition>
    <p:fade/>
  </p:transition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0" kern="1200" cap="none" spc="-100" baseline="0" dirty="0">
          <a:ln w="3175">
            <a:noFill/>
          </a:ln>
          <a:gradFill flip="none" rotWithShape="1">
            <a:gsLst>
              <a:gs pos="0">
                <a:schemeClr val="tx1"/>
              </a:gs>
              <a:gs pos="86000">
                <a:schemeClr val="tx1"/>
              </a:gs>
            </a:gsLst>
            <a:lin ang="5400000" scaled="0"/>
            <a:tileRect/>
          </a:gra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30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1pPr>
      <a:lvl2pPr marL="384954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8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2pPr>
      <a:lvl3pPr marL="761970" indent="-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3pPr>
      <a:lvl4pPr marL="1094009" indent="7937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4pPr>
      <a:lvl5pPr marL="1426047" indent="0" algn="l" defTabSz="914363" rtl="0" eaLnBrk="1" latinLnBrk="0" hangingPunct="1">
        <a:lnSpc>
          <a:spcPct val="90000"/>
        </a:lnSpc>
        <a:spcBef>
          <a:spcPct val="20000"/>
        </a:spcBef>
        <a:buFont typeface="Arial" pitchFamily="34" charset="0"/>
        <a:buNone/>
        <a:defRPr sz="2400" b="0" kern="1200">
          <a:gradFill>
            <a:gsLst>
              <a:gs pos="0">
                <a:srgbClr val="000000"/>
              </a:gs>
              <a:gs pos="86000">
                <a:srgbClr val="000000"/>
              </a:gs>
            </a:gsLst>
            <a:lin ang="5400000" scaled="0"/>
          </a:gradFill>
          <a:latin typeface="Consolas" pitchFamily="49" charset="0"/>
          <a:ea typeface="+mn-ea"/>
          <a:cs typeface="Consolas" pitchFamily="49" charset="0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bmp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bitbucket.org/forki/fake/wiki/Home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4" Type="http://schemas.openxmlformats.org/officeDocument/2006/relationships/hyperlink" Target="http://projecteuler.net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blogs.msdn.com/b/dsyme/" TargetMode="External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://tomasp.net/blog/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bmp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72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>
                <a:latin typeface="Segoe Condensed" pitchFamily="34" charset="0"/>
              </a:rPr>
              <a:t>What is F# and why should I care?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609600" y="4191000"/>
            <a:ext cx="76200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Mike O’Brien</a:t>
            </a:r>
          </a:p>
          <a:p>
            <a:pPr algn="l"/>
            <a:r>
              <a:rPr lang="en-US" sz="2800" dirty="0" smtClean="0">
                <a:latin typeface="Segoe Condensed" pitchFamily="34" charset="0"/>
              </a:rPr>
              <a:t>@</a:t>
            </a:r>
            <a:r>
              <a:rPr lang="en-US" sz="2800" dirty="0" err="1" smtClean="0">
                <a:latin typeface="Segoe Condensed" pitchFamily="34" charset="0"/>
              </a:rPr>
              <a:t>hcoverlambda</a:t>
            </a:r>
            <a:endParaRPr lang="en-US" sz="2800" dirty="0" smtClean="0">
              <a:latin typeface="Segoe Condensed" pitchFamily="34" charset="0"/>
            </a:endParaRPr>
          </a:p>
          <a:p>
            <a:pPr algn="l"/>
            <a:r>
              <a:rPr lang="en-US" sz="2800" dirty="0" smtClean="0">
                <a:latin typeface="Segoe Condensed" pitchFamily="34" charset="0"/>
              </a:rPr>
              <a:t>blog.mikeobrien.net</a:t>
            </a:r>
            <a:endParaRPr lang="en-US" sz="28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Currying/Partial Application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8561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Lazy Evaluation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14251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Recursion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713586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Declarative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Largely declarative (Focusing on what not how).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92356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Pipelining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641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Pattern Matching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48143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List Processing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9213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Sequence Expressions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3163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Workflows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pPr marL="0" indent="0">
              <a:buNone/>
            </a:pP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65233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Applied F#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“If F# (Or any functional language) is not supplanting my day to day OO language where can I use it?”</a:t>
            </a:r>
          </a:p>
          <a:p>
            <a:pPr lvl="1"/>
            <a:r>
              <a:rPr lang="en-US" dirty="0" smtClean="0"/>
              <a:t>Prototyping</a:t>
            </a:r>
          </a:p>
          <a:p>
            <a:pPr lvl="1"/>
            <a:r>
              <a:rPr lang="en-US" dirty="0" smtClean="0"/>
              <a:t>Scripting (Yes, F# scripting!)</a:t>
            </a:r>
          </a:p>
          <a:p>
            <a:pPr lvl="1"/>
            <a:r>
              <a:rPr lang="en-US" dirty="0" smtClean="0"/>
              <a:t>Build scripts (FAKE, F# Make: </a:t>
            </a:r>
            <a:r>
              <a:rPr lang="en-US" sz="1800" dirty="0">
                <a:hlinkClick r:id="rId3"/>
              </a:rPr>
              <a:t>http://bitbucket.org/forki/fake/wiki/Home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 smtClean="0"/>
              <a:t>Short lived tools (In application or script form)</a:t>
            </a:r>
          </a:p>
          <a:p>
            <a:pPr lvl="1"/>
            <a:r>
              <a:rPr lang="en-US" dirty="0" smtClean="0"/>
              <a:t>Personal projects (Including MVC and Silverlight projects)</a:t>
            </a:r>
          </a:p>
          <a:p>
            <a:pPr lvl="1"/>
            <a:r>
              <a:rPr lang="en-US" dirty="0" smtClean="0"/>
              <a:t>OSS projects</a:t>
            </a:r>
            <a:endParaRPr lang="en-US" dirty="0" smtClean="0"/>
          </a:p>
          <a:p>
            <a:pPr lvl="1"/>
            <a:r>
              <a:rPr lang="en-US" dirty="0" smtClean="0"/>
              <a:t>Project Euler (</a:t>
            </a:r>
            <a:r>
              <a:rPr lang="en-US" dirty="0">
                <a:hlinkClick r:id="rId4"/>
              </a:rPr>
              <a:t>http://projecteuler.net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 smtClean="0"/>
              <a:t>Make use of the functional paradigm in your multi paradigm OO language to solve problems.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49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What is F#?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F# is primarily a functional language.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is multi paradigm so it does allow you to code/consume imperative and OO code.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It’s a .NET language so…</a:t>
            </a:r>
          </a:p>
          <a:p>
            <a:pPr lvl="1"/>
            <a:r>
              <a:rPr lang="en-US" dirty="0" smtClean="0"/>
              <a:t>You get all the benefits of the .NET framework.</a:t>
            </a:r>
          </a:p>
          <a:p>
            <a:pPr lvl="1"/>
            <a:r>
              <a:rPr lang="en-US" dirty="0" smtClean="0"/>
              <a:t>It can plug right into an existing .NET ecosystem.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It </a:t>
            </a:r>
            <a:r>
              <a:rPr lang="en-US" dirty="0" smtClean="0">
                <a:latin typeface="Segoe Condensed" pitchFamily="34" charset="0"/>
              </a:rPr>
              <a:t>has its roots in ML, a functional language created in the ‘70s.</a:t>
            </a:r>
          </a:p>
          <a:p>
            <a:r>
              <a:rPr lang="en-US" dirty="0" smtClean="0">
                <a:latin typeface="Segoe Condensed" pitchFamily="34" charset="0"/>
              </a:rPr>
              <a:t>It ships with VS2010 and is offered as a stand alone download for VS2008 and the CLI.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Resources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/>
              <a:t>Blogs</a:t>
            </a:r>
          </a:p>
          <a:p>
            <a:pPr lvl="1"/>
            <a:r>
              <a:rPr lang="en-US" dirty="0" smtClean="0"/>
              <a:t>Don </a:t>
            </a:r>
            <a:r>
              <a:rPr lang="en-US" dirty="0" err="1" smtClean="0"/>
              <a:t>Syme</a:t>
            </a:r>
            <a:r>
              <a:rPr lang="en-US" dirty="0"/>
              <a:t> - </a:t>
            </a:r>
            <a:r>
              <a:rPr lang="en-US" dirty="0">
                <a:hlinkClick r:id="rId3"/>
              </a:rPr>
              <a:t>http://blogs.msdn.com/b/dsyme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pPr lvl="1"/>
            <a:r>
              <a:rPr lang="en-US" dirty="0" smtClean="0"/>
              <a:t>Tomas </a:t>
            </a:r>
            <a:r>
              <a:rPr lang="en-US" dirty="0" err="1" smtClean="0"/>
              <a:t>Petricek</a:t>
            </a:r>
            <a:r>
              <a:rPr lang="en-US" dirty="0"/>
              <a:t> - </a:t>
            </a:r>
            <a:r>
              <a:rPr lang="en-US" dirty="0">
                <a:hlinkClick r:id="rId4"/>
              </a:rPr>
              <a:t>http://tomasp.net/blog</a:t>
            </a:r>
            <a:r>
              <a:rPr lang="en-US" dirty="0" smtClean="0">
                <a:hlinkClick r:id="rId4"/>
              </a:rPr>
              <a:t>/</a:t>
            </a:r>
            <a:endParaRPr lang="en-US" dirty="0"/>
          </a:p>
          <a:p>
            <a:r>
              <a:rPr lang="en-US" dirty="0" smtClean="0"/>
              <a:t>Books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200" y="3352800"/>
            <a:ext cx="2362200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29198" y="3352800"/>
            <a:ext cx="2329129" cy="2918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843159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 txBox="1">
            <a:spLocks/>
          </p:cNvSpPr>
          <p:nvPr/>
        </p:nvSpPr>
        <p:spPr>
          <a:xfrm>
            <a:off x="790575" y="3352800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2800" dirty="0" smtClean="0">
                <a:latin typeface="Segoe Condensed" pitchFamily="34" charset="0"/>
              </a:rPr>
              <a:t>Slides, downloads and links @ http://blog.mikeobrien.net</a:t>
            </a:r>
            <a:endParaRPr lang="en-US" sz="2800" dirty="0">
              <a:latin typeface="Segoe Condensed" pitchFamily="34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685800" y="1828800"/>
            <a:ext cx="76200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700" dirty="0" smtClean="0">
                <a:latin typeface="Segoe Condensed" pitchFamily="34" charset="0"/>
              </a:rPr>
              <a:t>That’s all folks…</a:t>
            </a:r>
            <a:endParaRPr lang="en-US" sz="4700" dirty="0">
              <a:latin typeface="Segoe Condensed" pitchFamily="34" charset="0"/>
            </a:endParaRPr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Why should I care?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000" dirty="0" smtClean="0"/>
              <a:t>For most of us the reason we should care has to do with the functional paradigm, not about F# per se.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Learning </a:t>
            </a:r>
            <a:r>
              <a:rPr lang="en-US" sz="3000" b="1" dirty="0">
                <a:solidFill>
                  <a:srgbClr val="FF0000"/>
                </a:solidFill>
              </a:rPr>
              <a:t>the functional paradigm will fundamentally change how you approach and solve computing problems</a:t>
            </a:r>
            <a:r>
              <a:rPr lang="en-US" sz="3000" b="1" dirty="0" smtClean="0">
                <a:solidFill>
                  <a:srgbClr val="FF0000"/>
                </a:solidFill>
              </a:rPr>
              <a:t>.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>
                <a:solidFill>
                  <a:schemeClr val="tx1"/>
                </a:solidFill>
              </a:rPr>
              <a:t>I will not </a:t>
            </a:r>
            <a:r>
              <a:rPr lang="en-US" sz="3000" dirty="0" smtClean="0">
                <a:solidFill>
                  <a:schemeClr val="tx1"/>
                </a:solidFill>
              </a:rPr>
              <a:t>be </a:t>
            </a:r>
            <a:r>
              <a:rPr lang="en-US" sz="3000" dirty="0">
                <a:solidFill>
                  <a:schemeClr val="tx1"/>
                </a:solidFill>
              </a:rPr>
              <a:t>able to prove this to </a:t>
            </a:r>
            <a:r>
              <a:rPr lang="en-US" sz="3000" dirty="0" smtClean="0">
                <a:solidFill>
                  <a:schemeClr val="tx1"/>
                </a:solidFill>
              </a:rPr>
              <a:t>you in 45 minutes. </a:t>
            </a:r>
          </a:p>
          <a:p>
            <a:r>
              <a:rPr lang="en-US" sz="3000" b="1" dirty="0" smtClean="0">
                <a:solidFill>
                  <a:srgbClr val="FF0000"/>
                </a:solidFill>
              </a:rPr>
              <a:t>The only </a:t>
            </a:r>
            <a:r>
              <a:rPr lang="en-US" sz="3000" b="1" dirty="0">
                <a:solidFill>
                  <a:srgbClr val="FF0000"/>
                </a:solidFill>
              </a:rPr>
              <a:t>way to truly learn the functional paradigm is </a:t>
            </a:r>
            <a:r>
              <a:rPr lang="en-US" sz="3000" b="1" dirty="0" smtClean="0">
                <a:solidFill>
                  <a:srgbClr val="FF0000"/>
                </a:solidFill>
              </a:rPr>
              <a:t>in </a:t>
            </a:r>
            <a:r>
              <a:rPr lang="en-US" sz="3000" b="1" dirty="0">
                <a:solidFill>
                  <a:srgbClr val="FF0000"/>
                </a:solidFill>
              </a:rPr>
              <a:t>a functional </a:t>
            </a:r>
            <a:r>
              <a:rPr lang="en-US" sz="3000" b="1" dirty="0" smtClean="0">
                <a:solidFill>
                  <a:srgbClr val="FF0000"/>
                </a:solidFill>
              </a:rPr>
              <a:t>language (Doesn't have to be F#).</a:t>
            </a:r>
            <a:r>
              <a:rPr lang="en-US" sz="3000" dirty="0" smtClean="0">
                <a:solidFill>
                  <a:schemeClr val="tx1"/>
                </a:solidFill>
              </a:rPr>
              <a:t> </a:t>
            </a:r>
            <a:endParaRPr lang="en-US" sz="3000" dirty="0">
              <a:solidFill>
                <a:schemeClr val="tx1"/>
              </a:solidFill>
            </a:endParaRPr>
          </a:p>
          <a:p>
            <a:r>
              <a:rPr lang="en-US" sz="3000" dirty="0" smtClean="0">
                <a:solidFill>
                  <a:schemeClr val="tx1"/>
                </a:solidFill>
              </a:rPr>
              <a:t>Even though learning the functional paradigm is done in a functional language the functional paradigm can be applied in multi </a:t>
            </a:r>
            <a:r>
              <a:rPr lang="en-US" sz="3000" dirty="0">
                <a:solidFill>
                  <a:schemeClr val="tx1"/>
                </a:solidFill>
              </a:rPr>
              <a:t>paradigm languages that support functional </a:t>
            </a:r>
            <a:r>
              <a:rPr lang="en-US" sz="3000" dirty="0" smtClean="0">
                <a:solidFill>
                  <a:schemeClr val="tx1"/>
                </a:solidFill>
              </a:rPr>
              <a:t>constructs like </a:t>
            </a:r>
            <a:r>
              <a:rPr lang="en-US" sz="3000" dirty="0">
                <a:solidFill>
                  <a:schemeClr val="tx1"/>
                </a:solidFill>
              </a:rPr>
              <a:t>C# and </a:t>
            </a:r>
            <a:r>
              <a:rPr lang="en-US" sz="3000" dirty="0" smtClean="0">
                <a:solidFill>
                  <a:schemeClr val="tx1"/>
                </a:solidFill>
              </a:rPr>
              <a:t>Ruby. </a:t>
            </a:r>
            <a:endParaRPr lang="en-US" sz="3000" dirty="0" smtClean="0"/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9090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Programming Paradigms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14400"/>
            <a:ext cx="8991600" cy="5867400"/>
          </a:xfrm>
          <a:noFill/>
          <a:ln>
            <a:noFill/>
          </a:ln>
        </p:spPr>
        <p:txBody>
          <a:bodyPr lIns="365760" tIns="274320" rIns="274320" bIns="274320">
            <a:normAutofit lnSpcReduction="10000"/>
          </a:bodyPr>
          <a:lstStyle/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What is a “programming paradigm”?</a:t>
            </a:r>
          </a:p>
          <a:p>
            <a:pPr lvl="1"/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“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fundamental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style</a:t>
            </a:r>
            <a:r>
              <a:rPr lang="en-US" sz="3000" dirty="0" smtClean="0">
                <a:solidFill>
                  <a:srgbClr val="FF0000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of computer programming” - Wikipedia</a:t>
            </a:r>
          </a:p>
          <a:p>
            <a:pPr lvl="1"/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Suite of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interrelated </a:t>
            </a:r>
            <a:r>
              <a:rPr lang="en-US" sz="3000" b="1" dirty="0" smtClean="0">
                <a:solidFill>
                  <a:srgbClr val="FF0000"/>
                </a:solidFill>
                <a:latin typeface="Segoe Condensed" pitchFamily="34" charset="0"/>
              </a:rPr>
              <a:t>concepts, idioms, principles and patterns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  <a:endParaRPr lang="en-US" sz="3000" dirty="0">
              <a:solidFill>
                <a:schemeClr val="tx1"/>
              </a:solidFill>
              <a:latin typeface="Segoe Condensed" pitchFamily="34" charset="0"/>
            </a:endParaRPr>
          </a:p>
          <a:p>
            <a:pPr lvl="1"/>
            <a:r>
              <a:rPr lang="en-US" sz="3000" b="1" dirty="0">
                <a:solidFill>
                  <a:srgbClr val="FF0000"/>
                </a:solidFill>
                <a:latin typeface="Segoe Condensed" pitchFamily="34" charset="0"/>
              </a:rPr>
              <a:t>Values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(IE: Elegance</a:t>
            </a:r>
            <a:r>
              <a:rPr lang="en-US" sz="3000" dirty="0">
                <a:solidFill>
                  <a:schemeClr val="tx1"/>
                </a:solidFill>
                <a:latin typeface="Segoe Condensed" pitchFamily="34" charset="0"/>
              </a:rPr>
              <a:t>, simplicity, performance, quality, terseness, flexibility, speed of development, parallel computation,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managing complexity, etc.)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They 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embody a lot of stuff. 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made up of all that stuff too</a:t>
            </a:r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The functional paradigm is not a particular language.</a:t>
            </a:r>
          </a:p>
          <a:p>
            <a:r>
              <a:rPr lang="en-US" sz="3000" dirty="0" smtClean="0">
                <a:solidFill>
                  <a:schemeClr val="tx1"/>
                </a:solidFill>
                <a:latin typeface="Segoe Condensed" pitchFamily="34" charset="0"/>
              </a:rPr>
              <a:t>A language enables you to express a particular paradigm.</a:t>
            </a:r>
            <a:endParaRPr lang="en-US" sz="3000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0921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Paradigm Shift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Learning </a:t>
            </a:r>
            <a:r>
              <a:rPr lang="en-US" dirty="0">
                <a:solidFill>
                  <a:schemeClr val="tx1"/>
                </a:solidFill>
                <a:latin typeface="Segoe Condensed" pitchFamily="34" charset="0"/>
              </a:rPr>
              <a:t>the functional paradigm is not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about learning a new language syntax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you just do that your not gaining anything.</a:t>
            </a:r>
            <a:endParaRPr lang="en-US" dirty="0" smtClean="0">
              <a:solidFill>
                <a:schemeClr val="tx1"/>
              </a:solidFill>
              <a:latin typeface="Segoe Condensed" pitchFamily="34" charset="0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If </a:t>
            </a:r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 are a OO developer you will initially find it hard to “think functionally”.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Your instincts will be wrong at                                first, don’t trust them!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Look for a functional way to                                  solve the problem.</a:t>
            </a:r>
          </a:p>
          <a:p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Don’t give up, you’ll get it!</a:t>
            </a:r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600" y="3962400"/>
            <a:ext cx="3297191" cy="25724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387829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Immutability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700" dirty="0" smtClean="0"/>
              <a:t>In other words, you cant change it (Or “mutate” it) after it’s been set.</a:t>
            </a:r>
          </a:p>
          <a:p>
            <a:r>
              <a:rPr lang="en-US" sz="2700" dirty="0" smtClean="0"/>
              <a:t>Thus we talk about “values” and not “variables” (Because it cant vary).</a:t>
            </a:r>
          </a:p>
          <a:p>
            <a:r>
              <a:rPr lang="en-US" sz="2700" dirty="0" smtClean="0"/>
              <a:t>This can be overridden with the “mutable” keyword and using the “&lt;-” assignment operator. (But </a:t>
            </a:r>
            <a:r>
              <a:rPr lang="en-US" sz="2700" dirty="0" err="1" smtClean="0"/>
              <a:t>prolly</a:t>
            </a:r>
            <a:r>
              <a:rPr lang="en-US" sz="2700" dirty="0" smtClean="0"/>
              <a:t> means </a:t>
            </a:r>
            <a:r>
              <a:rPr lang="en-US" sz="2700" dirty="0" err="1" smtClean="0"/>
              <a:t>ur</a:t>
            </a:r>
            <a:r>
              <a:rPr lang="en-US" sz="2700" dirty="0" smtClean="0"/>
              <a:t> doing it wrong)</a:t>
            </a:r>
          </a:p>
          <a:p>
            <a:r>
              <a:rPr lang="en-US" sz="2700" dirty="0" smtClean="0"/>
              <a:t>This is not a bad thing. The functional paradigm solves problems in such a way that doesn't require the maintenance of mutable state whereas imperative/OO is all about it.</a:t>
            </a:r>
          </a:p>
          <a:p>
            <a:r>
              <a:rPr lang="en-US" sz="2700" dirty="0" smtClean="0"/>
              <a:t>This simplifies and clarifies the code.</a:t>
            </a:r>
          </a:p>
          <a:p>
            <a:r>
              <a:rPr lang="en-US" sz="2700" dirty="0" smtClean="0"/>
              <a:t>Opens the door for easy parallelization (Nothing to lock, no race conditions, </a:t>
            </a:r>
            <a:r>
              <a:rPr lang="en-US" sz="2700" dirty="0" err="1" smtClean="0"/>
              <a:t>etc</a:t>
            </a:r>
            <a:r>
              <a:rPr lang="en-US" sz="2700" dirty="0" smtClean="0"/>
              <a:t>).</a:t>
            </a:r>
            <a:endParaRPr lang="en-US" sz="2700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21792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Type Inference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F# is s</a:t>
            </a:r>
            <a:r>
              <a:rPr lang="en-US" sz="2800" dirty="0" smtClean="0"/>
              <a:t>trongly typed.</a:t>
            </a:r>
          </a:p>
          <a:p>
            <a:r>
              <a:rPr lang="en-US" sz="2800" dirty="0" smtClean="0"/>
              <a:t>Makes heavy use of type inference.</a:t>
            </a:r>
          </a:p>
          <a:p>
            <a:r>
              <a:rPr lang="en-US" sz="2800" dirty="0" smtClean="0"/>
              <a:t>In fact you RARELY have to specify a type.</a:t>
            </a:r>
          </a:p>
          <a:p>
            <a:r>
              <a:rPr lang="en-US" sz="2800" dirty="0" smtClean="0"/>
              <a:t>F# attempts to generalize types, by making them generic, when possible (Automatic Generalization).</a:t>
            </a:r>
          </a:p>
          <a:p>
            <a:r>
              <a:rPr lang="en-US" sz="2800" dirty="0" smtClean="0"/>
              <a:t>C# has limited type inference</a:t>
            </a:r>
          </a:p>
          <a:p>
            <a:pPr lvl="1"/>
            <a:r>
              <a:rPr lang="en-US" dirty="0" smtClean="0"/>
              <a:t>With local variables via the “</a:t>
            </a:r>
            <a:r>
              <a:rPr lang="en-US" dirty="0" err="1" smtClean="0"/>
              <a:t>var</a:t>
            </a:r>
            <a:r>
              <a:rPr lang="en-US" dirty="0" smtClean="0"/>
              <a:t>” keyword.</a:t>
            </a:r>
          </a:p>
          <a:p>
            <a:pPr lvl="1"/>
            <a:r>
              <a:rPr lang="en-US" dirty="0" smtClean="0"/>
              <a:t>With generic type parameters.</a:t>
            </a:r>
          </a:p>
          <a:p>
            <a:r>
              <a:rPr lang="en-US" sz="2800" dirty="0" smtClean="0"/>
              <a:t>“But, but, I need types, this is weird!”</a:t>
            </a:r>
          </a:p>
          <a:p>
            <a:r>
              <a:rPr lang="en-US" sz="2800" dirty="0" smtClean="0"/>
              <a:t>Working in F# helps you realize that explicit type  specifications ARE NOT important and not needed.</a:t>
            </a:r>
          </a:p>
          <a:p>
            <a:r>
              <a:rPr lang="en-US" sz="2800" dirty="0" smtClean="0"/>
              <a:t>But this is well engrained so its hard to let go.  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91400" y="4876800"/>
            <a:ext cx="1626870" cy="1600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527232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sz="3200" dirty="0" smtClean="0">
                <a:solidFill>
                  <a:schemeClr val="tx1"/>
                </a:solidFill>
                <a:latin typeface="Segoe Condensed" pitchFamily="34" charset="0"/>
              </a:rPr>
              <a:t>First-class &amp; Higher-order Functions</a:t>
            </a:r>
            <a:endParaRPr lang="en-US" sz="3200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838200"/>
            <a:ext cx="8991600" cy="59436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3100" dirty="0" smtClean="0"/>
              <a:t>First-class functions </a:t>
            </a:r>
            <a:r>
              <a:rPr lang="en-US" sz="3100" dirty="0"/>
              <a:t>are </a:t>
            </a:r>
            <a:r>
              <a:rPr lang="en-US" sz="3100" dirty="0" smtClean="0"/>
              <a:t>treated just like primitives and other data </a:t>
            </a:r>
            <a:r>
              <a:rPr lang="en-US" sz="3100" dirty="0" smtClean="0"/>
              <a:t>types.</a:t>
            </a:r>
          </a:p>
          <a:p>
            <a:r>
              <a:rPr lang="en-US" sz="3100" dirty="0" smtClean="0"/>
              <a:t>They can be passed into and returned by other functions</a:t>
            </a:r>
            <a:r>
              <a:rPr lang="en-US" dirty="0" smtClean="0"/>
              <a:t>.</a:t>
            </a:r>
            <a:endParaRPr lang="en-US" dirty="0" smtClean="0"/>
          </a:p>
          <a:p>
            <a:r>
              <a:rPr lang="en-US" dirty="0"/>
              <a:t>Higher-order functions are simply </a:t>
            </a:r>
            <a:r>
              <a:rPr lang="en-US" dirty="0" smtClean="0"/>
              <a:t>functions </a:t>
            </a:r>
            <a:r>
              <a:rPr lang="en-US" dirty="0"/>
              <a:t>that </a:t>
            </a:r>
            <a:r>
              <a:rPr lang="en-US" dirty="0" smtClean="0"/>
              <a:t>take a function as a parameter </a:t>
            </a:r>
            <a:r>
              <a:rPr lang="en-US" dirty="0"/>
              <a:t>or return a function.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69153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4"/>
          <p:cNvSpPr>
            <a:spLocks noGrp="1"/>
          </p:cNvSpPr>
          <p:nvPr>
            <p:ph type="title"/>
          </p:nvPr>
        </p:nvSpPr>
        <p:spPr>
          <a:xfrm>
            <a:off x="228600" y="228600"/>
            <a:ext cx="5105401" cy="609398"/>
          </a:xfrm>
        </p:spPr>
        <p:txBody>
          <a:bodyPr>
            <a:normAutofit/>
          </a:bodyPr>
          <a:lstStyle/>
          <a:p>
            <a:pPr algn="l"/>
            <a:r>
              <a:rPr lang="en-US" dirty="0" smtClean="0">
                <a:solidFill>
                  <a:schemeClr val="tx1"/>
                </a:solidFill>
                <a:latin typeface="Segoe Condensed" pitchFamily="34" charset="0"/>
              </a:rPr>
              <a:t>Lambdas &amp; Closures</a:t>
            </a:r>
            <a:endParaRPr lang="en-US" dirty="0">
              <a:solidFill>
                <a:schemeClr val="tx1"/>
              </a:solidFill>
              <a:latin typeface="Segoe Condensed" pitchFamily="34" charset="0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6200" y="990600"/>
            <a:ext cx="8991600" cy="5791200"/>
          </a:xfrm>
          <a:noFill/>
          <a:ln>
            <a:noFill/>
          </a:ln>
        </p:spPr>
        <p:txBody>
          <a:bodyPr lIns="365760" tIns="274320" rIns="274320" bIns="274320">
            <a:noAutofit/>
          </a:bodyPr>
          <a:lstStyle/>
          <a:p>
            <a:r>
              <a:rPr lang="en-US" sz="2800" dirty="0" smtClean="0"/>
              <a:t>Lambda expressions, aka lambda functions, aka lambdas, </a:t>
            </a:r>
            <a:r>
              <a:rPr lang="en-US" sz="2800" dirty="0" smtClean="0"/>
              <a:t>aka </a:t>
            </a:r>
            <a:r>
              <a:rPr lang="en-US" sz="2800" dirty="0"/>
              <a:t>anonymous </a:t>
            </a:r>
            <a:r>
              <a:rPr lang="en-US" sz="2800" dirty="0" smtClean="0"/>
              <a:t>functions </a:t>
            </a:r>
            <a:r>
              <a:rPr lang="en-US" sz="2800" dirty="0" smtClean="0"/>
              <a:t>are first-class functions that are not bound to an identifier.</a:t>
            </a:r>
          </a:p>
          <a:p>
            <a:r>
              <a:rPr lang="en-US" sz="2800" dirty="0" smtClean="0"/>
              <a:t>So in other words they aren't given a name but defined “on the fly”.</a:t>
            </a:r>
          </a:p>
          <a:p>
            <a:r>
              <a:rPr lang="en-US" sz="2800" dirty="0" smtClean="0"/>
              <a:t>Closures are first-class functions that lift values from the scope in which they are declared.</a:t>
            </a:r>
          </a:p>
          <a:p>
            <a:r>
              <a:rPr lang="en-US" sz="2800" dirty="0" smtClean="0"/>
              <a:t>If no values are lifted from their scope its not a closure.</a:t>
            </a:r>
          </a:p>
          <a:p>
            <a:r>
              <a:rPr lang="en-US" sz="2800" dirty="0" smtClean="0"/>
              <a:t>A closure doesn't have to be a lambda and a lambda doesn't have to be a closure. The concepts are orthogonal.</a:t>
            </a:r>
            <a:endParaRPr lang="en-US" sz="2800" dirty="0" smtClean="0"/>
          </a:p>
          <a:p>
            <a:r>
              <a:rPr lang="en-US" sz="2800" dirty="0" smtClean="0"/>
              <a:t>Although colloquially the term “lambda” and “closure</a:t>
            </a:r>
            <a:r>
              <a:rPr lang="en-US" sz="2800" smtClean="0"/>
              <a:t>” are </a:t>
            </a:r>
            <a:r>
              <a:rPr lang="en-US" sz="2800" dirty="0" smtClean="0"/>
              <a:t>used interchangeably.</a:t>
            </a:r>
            <a:endParaRPr lang="en-US" sz="2800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19292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eme1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1">
      <a:majorFont>
        <a:latin typeface="Segoe Condensed"/>
        <a:ea typeface=""/>
        <a:cs typeface=""/>
      </a:majorFont>
      <a:minorFont>
        <a:latin typeface="Segoe Condensed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>
        <a:noFill/>
      </a:spPr>
      <a:bodyPr wrap="square" lIns="0" tIns="0" rIns="0" bIns="0" rtlCol="0">
        <a:spAutoFit/>
      </a:bodyPr>
      <a:lstStyle>
        <a:defPPr>
          <a:defRPr sz="3200" dirty="0" err="1" smtClean="0">
            <a:gradFill>
              <a:gsLst>
                <a:gs pos="0">
                  <a:schemeClr val="tx1"/>
                </a:gs>
                <a:gs pos="100000">
                  <a:schemeClr val="tx1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 with Consolas font for code slides">
  <a:themeElements>
    <a:clrScheme name="PDC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56A4E4"/>
      </a:accent1>
      <a:accent2>
        <a:srgbClr val="F0694E"/>
      </a:accent2>
      <a:accent3>
        <a:srgbClr val="EAEAEA"/>
      </a:accent3>
      <a:accent4>
        <a:srgbClr val="DF7525"/>
      </a:accent4>
      <a:accent5>
        <a:srgbClr val="21AF46"/>
      </a:accent5>
      <a:accent6>
        <a:srgbClr val="6D6DFF"/>
      </a:accent6>
      <a:hlink>
        <a:srgbClr val="F0ED7B"/>
      </a:hlink>
      <a:folHlink>
        <a:srgbClr val="F3EB4F"/>
      </a:folHlink>
    </a:clrScheme>
    <a:fontScheme name="Custom 2">
      <a:majorFont>
        <a:latin typeface="Segoe Condensed"/>
        <a:ea typeface=""/>
        <a:cs typeface=""/>
      </a:majorFont>
      <a:minorFont>
        <a:latin typeface="Consolas"/>
        <a:ea typeface=""/>
        <a:cs typeface="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5"/>
        </a:lnRef>
        <a:fillRef idx="3">
          <a:schemeClr val="accent5"/>
        </a:fillRef>
        <a:effectRef idx="2">
          <a:schemeClr val="accent5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dirty="0" err="1" smtClean="0">
            <a:gradFill>
              <a:gsLst>
                <a:gs pos="417">
                  <a:srgbClr val="000000"/>
                </a:gs>
                <a:gs pos="100000">
                  <a:srgbClr val="000000"/>
                </a:gs>
              </a:gsLst>
              <a:lin ang="5400000" scaled="0"/>
            </a:gradFill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Theme1</Template>
  <TotalTime>15437</TotalTime>
  <Words>914</Words>
  <Application>Microsoft Office PowerPoint</Application>
  <PresentationFormat>On-screen Show (4:3)</PresentationFormat>
  <Paragraphs>128</Paragraphs>
  <Slides>21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3" baseType="lpstr">
      <vt:lpstr>Theme1</vt:lpstr>
      <vt:lpstr>White with Consolas font for code slides</vt:lpstr>
      <vt:lpstr>PowerPoint Presentation</vt:lpstr>
      <vt:lpstr>What is F#?</vt:lpstr>
      <vt:lpstr>Why should I care?</vt:lpstr>
      <vt:lpstr>Programming Paradigms</vt:lpstr>
      <vt:lpstr>Paradigm Shift</vt:lpstr>
      <vt:lpstr>Immutability</vt:lpstr>
      <vt:lpstr>Type Inference</vt:lpstr>
      <vt:lpstr>First-class &amp; Higher-order Functions</vt:lpstr>
      <vt:lpstr>Lambdas &amp; Closures</vt:lpstr>
      <vt:lpstr>Currying/Partial Application</vt:lpstr>
      <vt:lpstr>Lazy Evaluation</vt:lpstr>
      <vt:lpstr>Recursion</vt:lpstr>
      <vt:lpstr>Declarative</vt:lpstr>
      <vt:lpstr>Pipelining</vt:lpstr>
      <vt:lpstr>Pattern Matching</vt:lpstr>
      <vt:lpstr>List Processing</vt:lpstr>
      <vt:lpstr>Sequence Expressions</vt:lpstr>
      <vt:lpstr>Workflows</vt:lpstr>
      <vt:lpstr>Applied F#</vt:lpstr>
      <vt:lpstr>Learning Resources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mob</dc:creator>
  <cp:lastModifiedBy>mob</cp:lastModifiedBy>
  <cp:revision>262</cp:revision>
  <dcterms:created xsi:type="dcterms:W3CDTF">2009-12-06T00:29:31Z</dcterms:created>
  <dcterms:modified xsi:type="dcterms:W3CDTF">2010-11-05T06:17:04Z</dcterms:modified>
</cp:coreProperties>
</file>

<file path=docProps/thumbnail.jpeg>
</file>